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58" r:id="rId4"/>
    <p:sldId id="257" r:id="rId5"/>
    <p:sldId id="271" r:id="rId6"/>
    <p:sldId id="267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E399"/>
    <a:srgbClr val="D6EDBD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63" d="100"/>
          <a:sy n="63" d="100"/>
        </p:scale>
        <p:origin x="-16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1366-C5B6-43B4-A4E4-428D877EA04F}" type="datetimeFigureOut">
              <a:rPr lang="fr-FR" smtClean="0"/>
              <a:pPr/>
              <a:t>20/05/2021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B8DC-B406-4644-97D1-B8C5B4B4B20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7958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8DC-B406-4644-97D1-B8C5B4B4B20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CD44C-369F-4D8A-A1BA-4496FD4B8CB8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CB96-98F4-4DDA-9EB3-05D2B82530C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E99CA-9AC3-456F-8B86-3C24CAD3BE69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7BB1-40BC-4AB6-8F45-0A501867E17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67D52-F5A7-49F5-B172-0EF6FBD9A6CD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A2EC-7C08-436D-A029-3E85747C5CD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6600B-00C0-44EA-95A2-FD7348B9AF40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B4F53-5B3B-4C2C-B0F6-546355F761C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809B7-ED5D-4AB2-80F3-479FFEA3819E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42E5E-D3DA-4715-9122-1D84C22EF62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652C6-022A-4217-90F5-609562F50908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3CD3-5FF5-4261-81C4-FBC38B52202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40A9D-0516-4F0E-BA7A-9DF6883122BB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7DADB-5BCF-4C8B-998F-C93257E15EF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A000F-27BB-4D88-AA44-D88163C62929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5EA78-7496-49AB-8C00-5C3443BB7DF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FE512-7593-4CD0-B7C4-C00518D82BC7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D8467-F98B-4D9E-B64A-CE73AFAFCDB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94E61-FDC2-4E16-8C7C-0C851F738DAE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67FB4-FF59-4EB6-A4ED-AB2E567ACF7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8C22-A79F-4584-B7D3-A6CC5B54E7F4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C86DA-6400-4651-8823-2BA196E59E8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563ABC-7F40-4B2F-A55E-6B93E792A84E}" type="datetimeFigureOut">
              <a:rPr lang="fr-FR" smtClean="0"/>
              <a:pPr>
                <a:defRPr/>
              </a:pPr>
              <a:t>20/05/2021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C410F8C-0FAF-4E30-9186-EE53EEFD878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7" descr="epa.pd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6308725"/>
            <a:ext cx="774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l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502"/>
            <a:ext cx="1118482" cy="8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re 1"/>
          <p:cNvSpPr>
            <a:spLocks noGrp="1"/>
          </p:cNvSpPr>
          <p:nvPr>
            <p:ph type="ctrTitle"/>
          </p:nvPr>
        </p:nvSpPr>
        <p:spPr>
          <a:xfrm>
            <a:off x="2771800" y="3501008"/>
            <a:ext cx="4608512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fr-FR" altLang="fr-FR" dirty="0">
                <a:solidFill>
                  <a:srgbClr val="92D050"/>
                </a:solidFill>
                <a:latin typeface="Trebuchet MS" pitchFamily="34" charset="0"/>
              </a:rPr>
              <a:t>Green Share</a:t>
            </a:r>
          </a:p>
        </p:txBody>
      </p:sp>
      <p:sp>
        <p:nvSpPr>
          <p:cNvPr id="2052" name="Sous-titr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810227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	</a:t>
            </a:r>
            <a:endParaRPr lang="fr-FR" altLang="fr-FR" sz="2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5608" name="AutoShape 8" descr="Résultat de recherche d'images pour &quot;image ver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10" name="AutoShape 10" descr="Résultat de recherche d'images pour &quot;image ver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18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941" y="5301240"/>
            <a:ext cx="1491555" cy="155676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980580" y="54452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Trebuchet MS" pitchFamily="34" charset="0"/>
              </a:rPr>
              <a:t>« Votre bien-être, notre savoir faire »</a:t>
            </a:r>
            <a:endParaRPr lang="fr-FR" dirty="0"/>
          </a:p>
        </p:txBody>
      </p:sp>
      <p:pic>
        <p:nvPicPr>
          <p:cNvPr id="1026" name="Picture 2" descr="carte de vi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724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7060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Communication:</a:t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endParaRPr lang="fr-FR" altLang="fr-FR" i="1" dirty="0">
              <a:solidFill>
                <a:schemeClr val="accent1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Calibri" pitchFamily="34" charset="0"/>
              </a:rPr>
              <a:t>logo</a:t>
            </a:r>
          </a:p>
        </p:txBody>
      </p:sp>
      <p:pic>
        <p:nvPicPr>
          <p:cNvPr id="6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70" y="5661248"/>
            <a:ext cx="1077634" cy="112474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00944" y="1404707"/>
            <a:ext cx="828092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Création de carte de visite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Page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Actualités sur la page elyco du lycée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Site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8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107504" y="116632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arte de vis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724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68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66936" y="260648"/>
            <a:ext cx="7365504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Présentation de l’entreprise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3140968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fr-F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activité</a:t>
            </a:r>
            <a:r>
              <a:rPr lang="fr-FR" sz="1600" dirty="0">
                <a:solidFill>
                  <a:srgbClr val="92D050"/>
                </a:solidFill>
              </a:rPr>
              <a:t>: </a:t>
            </a:r>
            <a:r>
              <a:rPr lang="fr-FR" sz="1600" dirty="0"/>
              <a:t>production de gel hydro alcoolique </a:t>
            </a:r>
            <a:endParaRPr lang="fr-FR" sz="1200" dirty="0"/>
          </a:p>
          <a:p>
            <a:pPr>
              <a:buFont typeface="Arial" pitchFamily="34" charset="0"/>
              <a:buChar char="•"/>
            </a:pPr>
            <a:r>
              <a:rPr lang="fr-FR" sz="1600" dirty="0"/>
              <a:t>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effectif </a:t>
            </a: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fr-FR" sz="1600" dirty="0"/>
              <a:t>15 étudiants BTS (9 statut scolaire, 6 apprentis), 1 professeur référent,   	1parrain.</a:t>
            </a:r>
            <a:endParaRPr lang="fr-FR" sz="1200" dirty="0"/>
          </a:p>
          <a:p>
            <a:pPr>
              <a:buFont typeface="Arial" pitchFamily="34" charset="0"/>
              <a:buChar char="•"/>
            </a:pPr>
            <a:r>
              <a:rPr lang="fr-FR" sz="1600" dirty="0"/>
              <a:t>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 de l’entreprise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/>
              <a:t>: Association avec                                                                      décision collégiale (1 personne = 1 voix)</a:t>
            </a:r>
          </a:p>
          <a:p>
            <a:pPr algn="just">
              <a:buClr>
                <a:schemeClr val="tx1"/>
              </a:buClr>
            </a:pPr>
            <a:endParaRPr lang="fr-FR" sz="1200" dirty="0"/>
          </a:p>
          <a:p>
            <a:pPr algn="just">
              <a:buFont typeface="Arial" pitchFamily="34" charset="0"/>
              <a:buChar char="•"/>
            </a:pPr>
            <a:r>
              <a:rPr lang="fr-FR" sz="1600" dirty="0"/>
              <a:t>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financier de départ </a:t>
            </a:r>
            <a:r>
              <a:rPr lang="fr-FR" sz="1600" dirty="0"/>
              <a:t>:  autofinancement et subvention région</a:t>
            </a:r>
          </a:p>
          <a:p>
            <a:pPr algn="just">
              <a:buFont typeface="Arial" pitchFamily="34" charset="0"/>
              <a:buChar char="•"/>
            </a:pPr>
            <a:endParaRPr lang="fr-FR" sz="1600" dirty="0"/>
          </a:p>
          <a:p>
            <a:pPr>
              <a:buFont typeface="Arial" pitchFamily="34" charset="0"/>
              <a:buChar char="•"/>
            </a:pP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1600" dirty="0"/>
              <a:t>Laboratoire de l’IUT de Saint-Nazaire pour mettre au point les tests microbiologiques</a:t>
            </a:r>
          </a:p>
          <a:p>
            <a:r>
              <a:rPr lang="fr-FR" sz="1600" dirty="0"/>
              <a:t>	      100000 entrepreneurs, 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0527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Nom</a:t>
            </a:r>
            <a:r>
              <a:rPr lang="fr-FR" sz="1600" dirty="0"/>
              <a:t>: Green Share</a:t>
            </a:r>
          </a:p>
          <a:p>
            <a:pPr>
              <a:buFont typeface="Arial" pitchFamily="34" charset="0"/>
              <a:buChar char="•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Logo</a:t>
            </a:r>
            <a:r>
              <a:rPr lang="fr-FR" dirty="0"/>
              <a:t>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008" y="1700808"/>
            <a:ext cx="4248472" cy="8925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400" dirty="0"/>
              <a:t>Fiole  verte = </a:t>
            </a:r>
            <a:r>
              <a:rPr lang="fr-FR" sz="1200" dirty="0"/>
              <a:t>Chimie verte</a:t>
            </a:r>
          </a:p>
          <a:p>
            <a:r>
              <a:rPr lang="fr-FR" sz="1400" dirty="0"/>
              <a:t>Arbre  = </a:t>
            </a:r>
            <a:r>
              <a:rPr lang="fr-FR" sz="1200" dirty="0"/>
              <a:t>Matières Premières respectueuses de la santé et de l’environnement</a:t>
            </a:r>
          </a:p>
        </p:txBody>
      </p:sp>
      <p:pic>
        <p:nvPicPr>
          <p:cNvPr id="8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7846" y="5949280"/>
            <a:ext cx="870658" cy="908720"/>
          </a:xfrm>
          <a:prstGeom prst="rect">
            <a:avLst/>
          </a:prstGeom>
          <a:noFill/>
        </p:spPr>
      </p:pic>
      <p:pic>
        <p:nvPicPr>
          <p:cNvPr id="10" name="Picture 2" descr="carte de visi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273" b="60833"/>
          <a:stretch/>
        </p:blipFill>
        <p:spPr bwMode="auto">
          <a:xfrm>
            <a:off x="2324215" y="1640994"/>
            <a:ext cx="1671721" cy="135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arte de visi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454968" y="116632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Présentation de l’équipe</a:t>
            </a:r>
          </a:p>
        </p:txBody>
      </p:sp>
      <p:sp>
        <p:nvSpPr>
          <p:cNvPr id="5123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Trebuchet MS" pitchFamily="34" charset="0"/>
              </a:rPr>
              <a:t>Logo</a:t>
            </a:r>
          </a:p>
        </p:txBody>
      </p:sp>
      <p:pic>
        <p:nvPicPr>
          <p:cNvPr id="12" name="Picture 2" descr="carte de vis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95936" y="1844824"/>
            <a:ext cx="108012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Y, </a:t>
            </a:r>
            <a:r>
              <a:rPr lang="de-DE" sz="800" dirty="0" err="1"/>
              <a:t>Mechelaere</a:t>
            </a:r>
            <a:endParaRPr lang="de-DE" sz="800" dirty="0"/>
          </a:p>
          <a:p>
            <a:endParaRPr lang="fr-FR" sz="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630611" y="2780928"/>
            <a:ext cx="92772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T, </a:t>
            </a:r>
            <a:r>
              <a:rPr lang="de-DE" sz="800" dirty="0" err="1"/>
              <a:t>Guillorit</a:t>
            </a:r>
            <a:endParaRPr lang="fr-FR" sz="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843213" y="2709500"/>
            <a:ext cx="92772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T, </a:t>
            </a:r>
            <a:r>
              <a:rPr lang="de-DE" sz="800" dirty="0" err="1"/>
              <a:t>Gerbaud</a:t>
            </a:r>
            <a:endParaRPr lang="de-DE" sz="800" dirty="0"/>
          </a:p>
          <a:p>
            <a:endParaRPr lang="fr-FR" sz="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139952" y="2681590"/>
            <a:ext cx="92772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N, </a:t>
            </a:r>
            <a:r>
              <a:rPr lang="de-DE" sz="800" dirty="0" err="1"/>
              <a:t>Prégermain</a:t>
            </a:r>
            <a:r>
              <a:rPr lang="de-DE" sz="800" dirty="0"/>
              <a:t> +</a:t>
            </a:r>
          </a:p>
          <a:p>
            <a:r>
              <a:rPr lang="de-DE" sz="800" dirty="0"/>
              <a:t>2 </a:t>
            </a:r>
            <a:r>
              <a:rPr lang="de-DE" sz="800" dirty="0" err="1"/>
              <a:t>techniciennes</a:t>
            </a:r>
            <a:r>
              <a:rPr lang="fr-FR" sz="800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57859" y="3861048"/>
            <a:ext cx="110676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 5 opérateurs</a:t>
            </a:r>
          </a:p>
          <a:p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436096" y="2781508"/>
            <a:ext cx="92772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Q, </a:t>
            </a:r>
            <a:r>
              <a:rPr lang="de-DE" sz="800" dirty="0" err="1"/>
              <a:t>Babut</a:t>
            </a:r>
            <a:endParaRPr lang="fr-FR" sz="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660232" y="2781508"/>
            <a:ext cx="92772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E, Moreau</a:t>
            </a:r>
            <a:endParaRPr lang="fr-FR" sz="800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32" t="18072" r="13972" b="16566"/>
          <a:stretch/>
        </p:blipFill>
        <p:spPr bwMode="auto">
          <a:xfrm>
            <a:off x="1475656" y="1594555"/>
            <a:ext cx="7499350" cy="45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768769"/>
            <a:ext cx="1043608" cy="108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745232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 Le produit phare:</a:t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Gel hydroalcoolique </a:t>
            </a:r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Trebuchet MS" pitchFamily="34" charset="0"/>
              </a:rPr>
              <a:t>Logo</a:t>
            </a:r>
          </a:p>
        </p:txBody>
      </p:sp>
      <p:pic>
        <p:nvPicPr>
          <p:cNvPr id="7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661248"/>
            <a:ext cx="1077634" cy="1124744"/>
          </a:xfrm>
          <a:prstGeom prst="rect">
            <a:avLst/>
          </a:prstGeom>
          <a:noFill/>
        </p:spPr>
      </p:pic>
      <p:pic>
        <p:nvPicPr>
          <p:cNvPr id="8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9" t="46929" r="33844" b="20179"/>
          <a:stretch/>
        </p:blipFill>
        <p:spPr bwMode="auto">
          <a:xfrm>
            <a:off x="3851920" y="2029161"/>
            <a:ext cx="2566987" cy="36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Etude de marché:</a:t>
            </a:r>
            <a:br>
              <a:rPr lang="fr-FR" sz="36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fr-FR" sz="36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     pourquoi nos produits?</a:t>
            </a:r>
            <a:endParaRPr lang="fr-FR" sz="3600" i="1" dirty="0">
              <a:solidFill>
                <a:schemeClr val="accent1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5256584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Une étude de marché nous a permis de positionner notre produit.</a:t>
            </a:r>
          </a:p>
          <a:p>
            <a:pPr marL="82296" indent="0">
              <a:buNone/>
            </a:pPr>
            <a:r>
              <a:rPr lang="fr-FR" dirty="0"/>
              <a:t> </a:t>
            </a:r>
          </a:p>
          <a:p>
            <a:r>
              <a:rPr lang="fr-FR" sz="2200" dirty="0"/>
              <a:t>Les gels </a:t>
            </a:r>
            <a:r>
              <a:rPr lang="fr-FR" sz="2200" dirty="0" smtClean="0"/>
              <a:t>hydroalcooliques </a:t>
            </a:r>
            <a:r>
              <a:rPr lang="fr-FR" sz="2200" dirty="0"/>
              <a:t>sont des </a:t>
            </a:r>
            <a:r>
              <a:rPr lang="fr-FR" sz="2200" b="1" dirty="0"/>
              <a:t>produits désinfectants permettant d'éviter une infection en s’attaquant ou désactivant les microorganismes</a:t>
            </a:r>
            <a:r>
              <a:rPr lang="fr-FR" sz="2200" dirty="0"/>
              <a:t>, comme les virus ou bactéries.</a:t>
            </a:r>
          </a:p>
          <a:p>
            <a:pPr marL="82296" indent="0">
              <a:buNone/>
            </a:pPr>
            <a:r>
              <a:rPr lang="fr-FR" sz="2200" dirty="0"/>
              <a:t> </a:t>
            </a:r>
          </a:p>
          <a:p>
            <a:r>
              <a:rPr lang="fr-FR" sz="2200" b="1" dirty="0"/>
              <a:t>1/Le gel hydroalcoolique : un marché en pleine croissance</a:t>
            </a:r>
            <a:endParaRPr lang="fr-FR" sz="2200" dirty="0"/>
          </a:p>
          <a:p>
            <a:r>
              <a:rPr lang="fr-FR" sz="2200" dirty="0"/>
              <a:t>-Un marché mondial de 112 </a:t>
            </a:r>
            <a:r>
              <a:rPr lang="fr-FR" sz="2200" dirty="0" smtClean="0"/>
              <a:t>milliards </a:t>
            </a:r>
            <a:r>
              <a:rPr lang="fr-FR" sz="2200" dirty="0"/>
              <a:t>en 2020</a:t>
            </a:r>
          </a:p>
          <a:p>
            <a:r>
              <a:rPr lang="fr-FR" sz="2200" dirty="0"/>
              <a:t>-Une croissance prévue de </a:t>
            </a:r>
            <a:r>
              <a:rPr lang="fr-FR" sz="2200" b="1" dirty="0">
                <a:solidFill>
                  <a:srgbClr val="FF0000"/>
                </a:solidFill>
              </a:rPr>
              <a:t>7.29% entre 2021 et 2025</a:t>
            </a:r>
            <a:endParaRPr lang="fr-FR" sz="2200" dirty="0">
              <a:solidFill>
                <a:srgbClr val="FF0000"/>
              </a:solidFill>
            </a:endParaRPr>
          </a:p>
          <a:p>
            <a:r>
              <a:rPr lang="fr-FR" sz="2200" dirty="0"/>
              <a:t>-L’épidémie de Covid 19 a conduit </a:t>
            </a:r>
            <a:r>
              <a:rPr lang="fr-FR" sz="2200" b="1" dirty="0"/>
              <a:t>à la </a:t>
            </a:r>
            <a:r>
              <a:rPr lang="fr-FR" sz="2200" b="1" dirty="0">
                <a:solidFill>
                  <a:srgbClr val="FF0000"/>
                </a:solidFill>
              </a:rPr>
              <a:t>multiplication par 10 de la consommation </a:t>
            </a:r>
            <a:r>
              <a:rPr lang="fr-FR" sz="2200" b="1" dirty="0"/>
              <a:t>de produits hydroalcooliques</a:t>
            </a:r>
            <a:endParaRPr lang="fr-FR" sz="2200" dirty="0"/>
          </a:p>
          <a:p>
            <a:r>
              <a:rPr lang="fr-FR" sz="2200" b="1" dirty="0"/>
              <a:t> </a:t>
            </a:r>
            <a:endParaRPr lang="fr-FR" sz="2200" dirty="0"/>
          </a:p>
          <a:p>
            <a:r>
              <a:rPr lang="fr-FR" sz="2200" b="1" dirty="0"/>
              <a:t> 2/ : Prix plafonné par le ministère de l’économie</a:t>
            </a:r>
            <a:endParaRPr lang="fr-FR" sz="2200" dirty="0"/>
          </a:p>
          <a:p>
            <a:r>
              <a:rPr lang="fr-FR" sz="2200" dirty="0"/>
              <a:t>Le prix de vente d’un litre de gel hydro alcoolique est </a:t>
            </a:r>
            <a:r>
              <a:rPr lang="fr-FR" sz="2200" b="1" dirty="0"/>
              <a:t>plafonné à </a:t>
            </a:r>
            <a:r>
              <a:rPr lang="fr-FR" sz="2200" b="1" dirty="0">
                <a:solidFill>
                  <a:srgbClr val="FF0000"/>
                </a:solidFill>
              </a:rPr>
              <a:t>13,20 euros le litre</a:t>
            </a:r>
            <a:r>
              <a:rPr lang="fr-FR" sz="2200" b="1" dirty="0"/>
              <a:t>, sous peine </a:t>
            </a:r>
            <a:r>
              <a:rPr lang="fr-FR" sz="2200" b="1" dirty="0" smtClean="0"/>
              <a:t>d’amende.</a:t>
            </a:r>
            <a:endParaRPr lang="fr-FR" sz="2200" dirty="0"/>
          </a:p>
          <a:p>
            <a:r>
              <a:rPr lang="fr-FR" sz="2200" dirty="0"/>
              <a:t>Le prix moyen de vente </a:t>
            </a:r>
            <a:r>
              <a:rPr lang="fr-FR" sz="2200" dirty="0" smtClean="0"/>
              <a:t>du </a:t>
            </a:r>
            <a:r>
              <a:rPr lang="fr-FR" sz="2200" dirty="0"/>
              <a:t>bidon de 5 litres se situe </a:t>
            </a:r>
            <a:r>
              <a:rPr lang="fr-FR" sz="2200" dirty="0" smtClean="0"/>
              <a:t>aux alentours de </a:t>
            </a:r>
            <a:r>
              <a:rPr lang="fr-FR" sz="2200" dirty="0"/>
              <a:t>50 eur.</a:t>
            </a:r>
          </a:p>
          <a:p>
            <a:endParaRPr lang="fr-FR" sz="2200" dirty="0"/>
          </a:p>
          <a:p>
            <a:r>
              <a:rPr lang="fr-FR" sz="2200" dirty="0"/>
              <a:t>-</a:t>
            </a:r>
            <a:r>
              <a:rPr lang="fr-FR" sz="2200" b="1" dirty="0"/>
              <a:t>3/ composition du gel </a:t>
            </a:r>
            <a:r>
              <a:rPr lang="fr-FR" sz="2200" b="1" dirty="0" err="1" smtClean="0"/>
              <a:t>hydroalcoolique</a:t>
            </a:r>
            <a:r>
              <a:rPr lang="fr-FR" sz="2200" b="1" dirty="0" smtClean="0"/>
              <a:t> </a:t>
            </a:r>
            <a:r>
              <a:rPr lang="fr-FR" sz="2200" b="1" dirty="0"/>
              <a:t>(recommandation OMS)</a:t>
            </a:r>
            <a:endParaRPr lang="fr-FR" sz="2200" dirty="0"/>
          </a:p>
          <a:p>
            <a:r>
              <a:rPr lang="fr-FR" sz="2200" b="1" dirty="0"/>
              <a:t>Alcool le plus utilisé :  Ethanol mélangé à l’isopropanol ou d’isopropanol (=cancérigène) +Eau oxygénée à 3%+Glycérine</a:t>
            </a:r>
          </a:p>
          <a:p>
            <a:endParaRPr lang="fr-FR" dirty="0"/>
          </a:p>
          <a:p>
            <a:pPr lvl="2"/>
            <a:r>
              <a:rPr lang="fr-FR" sz="1000" dirty="0"/>
              <a:t>                    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produit : éthanol de qualité alimentaire (sans isopropanol) + </a:t>
            </a:r>
          </a:p>
          <a:p>
            <a:pPr marL="658368" lvl="2" indent="0">
              <a:buNone/>
            </a:pP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+ prix de vente:  6eur /litre soit 30 EUR /5litres</a:t>
            </a:r>
          </a:p>
        </p:txBody>
      </p:sp>
      <p:pic>
        <p:nvPicPr>
          <p:cNvPr id="5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733256"/>
            <a:ext cx="1077634" cy="1124744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1403648" y="6079604"/>
            <a:ext cx="576064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8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63408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</a:rPr>
              <a:t>NOTRE GEL:</a:t>
            </a:r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</a:rPr>
            </a:br>
            <a:endParaRPr lang="fr-FR" altLang="fr-FR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Calibri" pitchFamily="34" charset="0"/>
              </a:rPr>
              <a:t>logo</a:t>
            </a:r>
          </a:p>
        </p:txBody>
      </p:sp>
      <p:pic>
        <p:nvPicPr>
          <p:cNvPr id="6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70" y="5661248"/>
            <a:ext cx="1077634" cy="11247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0528" y="5818038"/>
            <a:ext cx="5231632" cy="400110"/>
          </a:xfrm>
          <a:custGeom>
            <a:avLst/>
            <a:gdLst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12236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7664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632" h="1223665">
                <a:moveTo>
                  <a:pt x="0" y="0"/>
                </a:moveTo>
                <a:lnTo>
                  <a:pt x="5231632" y="0"/>
                </a:lnTo>
                <a:lnTo>
                  <a:pt x="5231632" y="766465"/>
                </a:lnTo>
                <a:lnTo>
                  <a:pt x="0" y="1223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BIDON RECYCLE = + ENVIRONNEMENT</a:t>
            </a:r>
            <a:r>
              <a:rPr lang="fr-F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</p:txBody>
      </p:sp>
      <p:cxnSp>
        <p:nvCxnSpPr>
          <p:cNvPr id="9" name="Connecteur en arc 8"/>
          <p:cNvCxnSpPr/>
          <p:nvPr/>
        </p:nvCxnSpPr>
        <p:spPr>
          <a:xfrm rot="5400000" flipH="1" flipV="1">
            <a:off x="1014636" y="4492923"/>
            <a:ext cx="1714128" cy="936103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/>
          <p:nvPr/>
        </p:nvCxnSpPr>
        <p:spPr>
          <a:xfrm rot="16200000" flipH="1">
            <a:off x="958181" y="2722339"/>
            <a:ext cx="1827038" cy="936104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/>
          <p:nvPr/>
        </p:nvSpPr>
        <p:spPr>
          <a:xfrm>
            <a:off x="4644008" y="3068960"/>
            <a:ext cx="4464496" cy="615553"/>
          </a:xfrm>
          <a:custGeom>
            <a:avLst/>
            <a:gdLst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12236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7664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1187240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632" h="1223665">
                <a:moveTo>
                  <a:pt x="0" y="0"/>
                </a:moveTo>
                <a:lnTo>
                  <a:pt x="5231632" y="0"/>
                </a:lnTo>
                <a:lnTo>
                  <a:pt x="5231632" y="1187240"/>
                </a:lnTo>
                <a:lnTo>
                  <a:pt x="0" y="1223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GLYCERINE BIO</a:t>
            </a:r>
          </a:p>
          <a:p>
            <a:pPr algn="ctr"/>
            <a:r>
              <a:rPr lang="fr-FR" sz="1400" b="1" i="1" cap="all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HydrataTion de la PEAU</a:t>
            </a:r>
            <a:r>
              <a:rPr lang="fr-FR" sz="1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</p:txBody>
      </p:sp>
      <p:cxnSp>
        <p:nvCxnSpPr>
          <p:cNvPr id="13" name="Connecteur en arc 12"/>
          <p:cNvCxnSpPr/>
          <p:nvPr/>
        </p:nvCxnSpPr>
        <p:spPr>
          <a:xfrm rot="10800000" flipV="1">
            <a:off x="4655958" y="4103910"/>
            <a:ext cx="1644234" cy="405209"/>
          </a:xfrm>
          <a:prstGeom prst="curvedConnector3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9" t="46929" r="33844" b="20179"/>
          <a:stretch/>
        </p:blipFill>
        <p:spPr bwMode="auto">
          <a:xfrm>
            <a:off x="2044621" y="2161027"/>
            <a:ext cx="2566987" cy="36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/>
          <p:nvPr/>
        </p:nvSpPr>
        <p:spPr>
          <a:xfrm>
            <a:off x="701029" y="1623241"/>
            <a:ext cx="5244332" cy="923330"/>
          </a:xfrm>
          <a:custGeom>
            <a:avLst/>
            <a:gdLst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12236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  <a:gd name="connsiteX0" fmla="*/ 0 w 5231632"/>
              <a:gd name="connsiteY0" fmla="*/ 0 h 1223665"/>
              <a:gd name="connsiteX1" fmla="*/ 5231632 w 5231632"/>
              <a:gd name="connsiteY1" fmla="*/ 0 h 1223665"/>
              <a:gd name="connsiteX2" fmla="*/ 5231632 w 5231632"/>
              <a:gd name="connsiteY2" fmla="*/ 766465 h 1223665"/>
              <a:gd name="connsiteX3" fmla="*/ 0 w 5231632"/>
              <a:gd name="connsiteY3" fmla="*/ 1223665 h 1223665"/>
              <a:gd name="connsiteX4" fmla="*/ 0 w 5231632"/>
              <a:gd name="connsiteY4" fmla="*/ 0 h 1223665"/>
              <a:gd name="connsiteX0" fmla="*/ 0 w 5244332"/>
              <a:gd name="connsiteY0" fmla="*/ 0 h 1223665"/>
              <a:gd name="connsiteX1" fmla="*/ 5231632 w 5244332"/>
              <a:gd name="connsiteY1" fmla="*/ 0 h 1223665"/>
              <a:gd name="connsiteX2" fmla="*/ 5244332 w 5244332"/>
              <a:gd name="connsiteY2" fmla="*/ 1204071 h 1223665"/>
              <a:gd name="connsiteX3" fmla="*/ 0 w 5244332"/>
              <a:gd name="connsiteY3" fmla="*/ 1223665 h 1223665"/>
              <a:gd name="connsiteX4" fmla="*/ 0 w 5244332"/>
              <a:gd name="connsiteY4" fmla="*/ 0 h 1223665"/>
              <a:gd name="connsiteX0" fmla="*/ 0 w 5244332"/>
              <a:gd name="connsiteY0" fmla="*/ 0 h 1204071"/>
              <a:gd name="connsiteX1" fmla="*/ 5231632 w 5244332"/>
              <a:gd name="connsiteY1" fmla="*/ 0 h 1204071"/>
              <a:gd name="connsiteX2" fmla="*/ 5244332 w 5244332"/>
              <a:gd name="connsiteY2" fmla="*/ 1204071 h 1204071"/>
              <a:gd name="connsiteX3" fmla="*/ 25400 w 5244332"/>
              <a:gd name="connsiteY3" fmla="*/ 701905 h 1204071"/>
              <a:gd name="connsiteX4" fmla="*/ 0 w 5244332"/>
              <a:gd name="connsiteY4" fmla="*/ 0 h 120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332" h="1204071">
                <a:moveTo>
                  <a:pt x="0" y="0"/>
                </a:moveTo>
                <a:lnTo>
                  <a:pt x="5231632" y="0"/>
                </a:lnTo>
                <a:lnTo>
                  <a:pt x="5244332" y="1204071"/>
                </a:lnTo>
                <a:lnTo>
                  <a:pt x="25400" y="701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Ethanol de qualité alimentaire</a:t>
            </a:r>
          </a:p>
          <a:p>
            <a:pPr algn="ctr"/>
            <a:r>
              <a:rPr lang="fr-FR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= pas de produit cancérigène = + Sante humaine</a:t>
            </a:r>
          </a:p>
          <a:p>
            <a:pPr algn="ctr"/>
            <a:r>
              <a:rPr lang="fr-F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</p:txBody>
      </p:sp>
      <p:pic>
        <p:nvPicPr>
          <p:cNvPr id="16" name="Picture 2" descr="carte de visi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VENTES: </a:t>
            </a:r>
            <a:br>
              <a:rPr lang="fr-FR" alt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endParaRPr lang="fr-FR" altLang="fr-FR" i="1" dirty="0">
              <a:solidFill>
                <a:schemeClr val="accent1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Calibri" pitchFamily="34" charset="0"/>
              </a:rPr>
              <a:t>logo</a:t>
            </a:r>
          </a:p>
        </p:txBody>
      </p:sp>
      <p:pic>
        <p:nvPicPr>
          <p:cNvPr id="6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70" y="5661248"/>
            <a:ext cx="1077634" cy="112474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56919" y="1988840"/>
            <a:ext cx="691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CLIENTS: Etablissements scolaires région nazairienne.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+ PARTICULIERS</a:t>
            </a:r>
          </a:p>
          <a:p>
            <a:pPr algn="just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sein du lycée (marché de </a:t>
            </a:r>
            <a:r>
              <a:rPr lang="fr-FR" dirty="0" smtClean="0"/>
              <a:t>Noël)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Création d’un site marchand: greenshare.shop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Salon des ventes à Saint-Nazaire au mois de </a:t>
            </a:r>
            <a:r>
              <a:rPr lang="fr-FR" dirty="0" smtClean="0"/>
              <a:t>mars ( vente au Bluelab de Saint-Nazaire)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coop du coin (magasin associatif)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9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35496" y="44624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62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Calibri" pitchFamily="34" charset="0"/>
              </a:rPr>
              <a:t>logo</a:t>
            </a:r>
          </a:p>
        </p:txBody>
      </p:sp>
      <p:pic>
        <p:nvPicPr>
          <p:cNvPr id="6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70" y="5661248"/>
            <a:ext cx="1077634" cy="11247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38944" y="458112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bénéfices:  20% seront reversés à </a:t>
            </a:r>
            <a:r>
              <a:rPr lang="fr-FR" dirty="0" err="1"/>
              <a:t>SeaCleaners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           - participation à un voyage à l’étranger </a:t>
            </a:r>
          </a:p>
        </p:txBody>
      </p:sp>
      <p:pic>
        <p:nvPicPr>
          <p:cNvPr id="8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107504" y="116632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Bilan Financier</a:t>
            </a:r>
            <a:endParaRPr lang="fr-FR" cap="all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302906"/>
              </p:ext>
            </p:extLst>
          </p:nvPr>
        </p:nvGraphicFramePr>
        <p:xfrm>
          <a:off x="1238944" y="2132858"/>
          <a:ext cx="7190363" cy="195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3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Prévisionnel (avril </a:t>
                      </a:r>
                      <a:r>
                        <a:rPr lang="fr-FR" sz="1600" dirty="0">
                          <a:effectLst/>
                        </a:rPr>
                        <a:t>21)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Réel (avril 21)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Nombre</a:t>
                      </a:r>
                      <a:r>
                        <a:rPr lang="en-US" sz="1600" baseline="0" dirty="0">
                          <a:effectLst/>
                        </a:rPr>
                        <a:t> de </a:t>
                      </a:r>
                      <a:r>
                        <a:rPr lang="en-US" sz="1600" baseline="0" dirty="0" err="1">
                          <a:effectLst/>
                        </a:rPr>
                        <a:t>bidons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vendus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(5 </a:t>
                      </a:r>
                      <a:r>
                        <a:rPr lang="en-US" sz="1600" dirty="0" err="1" smtClean="0">
                          <a:effectLst/>
                        </a:rPr>
                        <a:t>litres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280 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306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Prix</a:t>
                      </a:r>
                      <a:r>
                        <a:rPr lang="fr-FR" sz="1600" baseline="0" dirty="0">
                          <a:effectLst/>
                        </a:rPr>
                        <a:t> de vente </a:t>
                      </a:r>
                      <a:r>
                        <a:rPr lang="fr-FR" sz="1600" dirty="0">
                          <a:effectLst/>
                        </a:rPr>
                        <a:t>(eur)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</a:rPr>
                        <a:t>30</a:t>
                      </a:r>
                      <a:endParaRPr lang="fr-FR" sz="16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30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Chiffre</a:t>
                      </a:r>
                      <a:r>
                        <a:rPr lang="fr-FR" sz="1600" baseline="0" dirty="0">
                          <a:effectLst/>
                        </a:rPr>
                        <a:t> d’affaire</a:t>
                      </a:r>
                      <a:r>
                        <a:rPr lang="fr-FR" sz="1600" dirty="0">
                          <a:effectLst/>
                        </a:rPr>
                        <a:t> (eur)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8400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</a:rPr>
                        <a:t>9180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Coût</a:t>
                      </a:r>
                      <a:r>
                        <a:rPr lang="en-US" sz="1600" baseline="0" dirty="0">
                          <a:effectLst/>
                        </a:rPr>
                        <a:t> des </a:t>
                      </a:r>
                      <a:r>
                        <a:rPr lang="en-US" sz="1600" baseline="0" dirty="0" err="1">
                          <a:effectLst/>
                        </a:rPr>
                        <a:t>matières</a:t>
                      </a:r>
                      <a:r>
                        <a:rPr lang="en-US" sz="1600" baseline="0" dirty="0">
                          <a:effectLst/>
                        </a:rPr>
                        <a:t> premières et charges fixes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eur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4149</a:t>
                      </a:r>
                      <a:endParaRPr lang="fr-FR" sz="16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4443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7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Bénéfice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eur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4251</a:t>
                      </a:r>
                      <a:endParaRPr lang="fr-FR" sz="16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4737</a:t>
                      </a:r>
                      <a:endParaRPr lang="fr-FR" sz="16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952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45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7060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Production / Contrôle qualité</a:t>
            </a:r>
            <a:b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br>
              <a:rPr lang="fr-FR" altLang="fr-FR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endParaRPr lang="fr-FR" altLang="fr-FR" i="1" cap="all" dirty="0">
              <a:solidFill>
                <a:schemeClr val="accent1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468313" y="3333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>
                <a:latin typeface="Calibri" pitchFamily="34" charset="0"/>
              </a:rPr>
              <a:t>logo</a:t>
            </a:r>
          </a:p>
        </p:txBody>
      </p:sp>
      <p:pic>
        <p:nvPicPr>
          <p:cNvPr id="6" name="Picture 18" descr="Résultat de recherche d'images pour &quot;logo envie d'entreprendre envie de cré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870" y="5661248"/>
            <a:ext cx="1077634" cy="112474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80524" y="285293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200 bidons par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Organisation et optimisation de la production pour assurer les commandes (écriture de protocoles, traçabilité)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au point de tests microbiologiques pour déterminer l’efficacité du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" name="Picture 2" descr="carte de vis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6418" r="73579" b="60833"/>
          <a:stretch/>
        </p:blipFill>
        <p:spPr bwMode="auto">
          <a:xfrm>
            <a:off x="107504" y="116632"/>
            <a:ext cx="1131440" cy="93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:\2017-12_photo interview bts1\DSC_0304.JPG"/>
          <p:cNvPicPr>
            <a:picLocks noChangeAspect="1" noChangeArrowheads="1"/>
          </p:cNvPicPr>
          <p:nvPr/>
        </p:nvPicPr>
        <p:blipFill rotWithShape="1">
          <a:blip r:embed="rId4" cstate="print"/>
          <a:srcRect r="10674"/>
          <a:stretch/>
        </p:blipFill>
        <p:spPr bwMode="auto">
          <a:xfrm>
            <a:off x="7534025" y="1156552"/>
            <a:ext cx="1249820" cy="209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58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974</TotalTime>
  <Words>309</Words>
  <Application>Microsoft Office PowerPoint</Application>
  <PresentationFormat>Affichage à l'écran (4:3)</PresentationFormat>
  <Paragraphs>135</Paragraphs>
  <Slides>10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Solstice</vt:lpstr>
      <vt:lpstr>Green Share</vt:lpstr>
      <vt:lpstr>Diapositive 2</vt:lpstr>
      <vt:lpstr>Présentation de l’équipe</vt:lpstr>
      <vt:lpstr> Le produit phare: Gel hydroalcoolique </vt:lpstr>
      <vt:lpstr>Etude de marché:                  pourquoi nos produits?</vt:lpstr>
      <vt:lpstr>NOTRE GEL: </vt:lpstr>
      <vt:lpstr>VENTES:  </vt:lpstr>
      <vt:lpstr>Bilan Financier</vt:lpstr>
      <vt:lpstr>  Production / Contrôle qualité   </vt:lpstr>
      <vt:lpstr>  Communication: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ME</dc:title>
  <dc:creator>Entreprendre Pour Apprendre</dc:creator>
  <cp:lastModifiedBy>prov</cp:lastModifiedBy>
  <cp:revision>109</cp:revision>
  <dcterms:created xsi:type="dcterms:W3CDTF">2011-02-08T14:29:51Z</dcterms:created>
  <dcterms:modified xsi:type="dcterms:W3CDTF">2021-05-20T09:20:59Z</dcterms:modified>
</cp:coreProperties>
</file>